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9"/>
  </p:notesMasterIdLst>
  <p:handoutMasterIdLst>
    <p:handoutMasterId r:id="rId20"/>
  </p:handoutMasterIdLst>
  <p:sldIdLst>
    <p:sldId id="260" r:id="rId5"/>
    <p:sldId id="369" r:id="rId6"/>
    <p:sldId id="376" r:id="rId7"/>
    <p:sldId id="377" r:id="rId8"/>
    <p:sldId id="294" r:id="rId9"/>
    <p:sldId id="372" r:id="rId10"/>
    <p:sldId id="383" r:id="rId11"/>
    <p:sldId id="379" r:id="rId12"/>
    <p:sldId id="378" r:id="rId13"/>
    <p:sldId id="380" r:id="rId14"/>
    <p:sldId id="381" r:id="rId15"/>
    <p:sldId id="382" r:id="rId16"/>
    <p:sldId id="384" r:id="rId17"/>
    <p:sldId id="350"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E7BC65-5001-4712-9958-3264F33CBAB8}" v="13" dt="2022-07-22T18:26:33.4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4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7/25/2022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7/25/2022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9524783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12</a:t>
            </a:fld>
            <a:endParaRPr lang="en-US" altLang="en-US"/>
          </a:p>
        </p:txBody>
      </p:sp>
    </p:spTree>
    <p:extLst>
      <p:ext uri="{BB962C8B-B14F-4D97-AF65-F5344CB8AC3E}">
        <p14:creationId xmlns:p14="http://schemas.microsoft.com/office/powerpoint/2010/main" val="178938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13</a:t>
            </a:fld>
            <a:endParaRPr lang="en-US" altLang="en-US"/>
          </a:p>
        </p:txBody>
      </p:sp>
    </p:spTree>
    <p:extLst>
      <p:ext uri="{BB962C8B-B14F-4D97-AF65-F5344CB8AC3E}">
        <p14:creationId xmlns:p14="http://schemas.microsoft.com/office/powerpoint/2010/main" val="2693124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959107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a:latin typeface="Calibri" panose="020F0502020204030204" pitchFamily="34" charset="0"/>
            </a:endParaRPr>
          </a:p>
        </p:txBody>
      </p:sp>
    </p:spTree>
    <p:extLst>
      <p:ext uri="{BB962C8B-B14F-4D97-AF65-F5344CB8AC3E}">
        <p14:creationId xmlns:p14="http://schemas.microsoft.com/office/powerpoint/2010/main" val="1497254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2964137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681872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4107370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2942916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87305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July 2022</a:t>
            </a:r>
          </a:p>
        </p:txBody>
      </p:sp>
    </p:spTree>
    <p:extLst>
      <p:ext uri="{BB962C8B-B14F-4D97-AF65-F5344CB8AC3E}">
        <p14:creationId xmlns:p14="http://schemas.microsoft.com/office/powerpoint/2010/main" val="3918687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42100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742986850"/>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July 27, 2022</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NPRR1136, Updates to Language Regarding a QSE Moving Ancillary Service Responsibility Between Resources [ERCOT]</a:t>
            </a:r>
            <a:endParaRPr lang="en-US" sz="1800" dirty="0"/>
          </a:p>
        </p:txBody>
      </p:sp>
      <p:sp>
        <p:nvSpPr>
          <p:cNvPr id="14339" name="Rectangle 2"/>
          <p:cNvSpPr>
            <a:spLocks noChangeArrowheads="1"/>
          </p:cNvSpPr>
          <p:nvPr/>
        </p:nvSpPr>
        <p:spPr bwMode="auto">
          <a:xfrm>
            <a:off x="190500" y="774492"/>
            <a:ext cx="861230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Upon system implementation – Priority 2023; Rank 3720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$15K and $25K; no impacts to ERCOT staffing; impacts to </a:t>
            </a:r>
            <a:r>
              <a:rPr lang="x-none" sz="1800" dirty="0">
                <a:effectLst/>
                <a:latin typeface="+mn-lt"/>
                <a:ea typeface="Times New Roman" panose="02020603050405020304" pitchFamily="18" charset="0"/>
              </a:rPr>
              <a:t>Market Operation Systems</a:t>
            </a:r>
            <a:r>
              <a:rPr lang="en-US" sz="1800" dirty="0">
                <a:effectLst/>
                <a:latin typeface="+mn-lt"/>
                <a:ea typeface="Times New Roman" panose="02020603050405020304" pitchFamily="18" charset="0"/>
              </a:rPr>
              <a:t>;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makes changes to reflect the logic that will be in place after the implementation of Fast Frequency Response (FFR) Advancement project, the next phase of implementation for NPRR863, Creation of ERCOT Contingency Reserve Service and Revisions to Responsive Reserve.  Specifically, the NPRR adds new paragraph (5) of Section 4.4.7.3 to align with language in Section 6.4.7. These changes are for clarity only, and do not modify the system design.  The new paragraph (6) of Section 4.4.7.3 is an additional check that needs to be in place to ensure a QSE does not replace a Regulation Service with Fast Responding Regulation Service (FRRS).  This section does not need to be addressed in the FFR Advancement implementation, and it is ERCOT’s intent to implement this logic change in a future project.</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6/9/22, PRS voted unanimously to recommend approval of NPRR1136 as submitted.  On 7/13/22, PRS voted unanimously to endorse and forward to TAC the 6/9/22 PRS Report and 5/18/22 Impact Analysis for NPRR1136 with a recommended priority of 2023 and rank of 3720.  </a:t>
            </a:r>
          </a:p>
        </p:txBody>
      </p:sp>
    </p:spTree>
    <p:extLst>
      <p:ext uri="{BB962C8B-B14F-4D97-AF65-F5344CB8AC3E}">
        <p14:creationId xmlns:p14="http://schemas.microsoft.com/office/powerpoint/2010/main" val="2242511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NPRR1137, Updates to Section 1.1 to Modify the OBD List Review Timeline and Other Clarifications [Eric Winters Goff LLC]</a:t>
            </a:r>
            <a:endParaRPr lang="en-US" sz="1800" dirty="0"/>
          </a:p>
        </p:txBody>
      </p:sp>
      <p:sp>
        <p:nvSpPr>
          <p:cNvPr id="14339" name="Rectangle 2"/>
          <p:cNvSpPr>
            <a:spLocks noChangeArrowheads="1"/>
          </p:cNvSpPr>
          <p:nvPr/>
        </p:nvSpPr>
        <p:spPr bwMode="auto">
          <a:xfrm>
            <a:off x="190500" y="774492"/>
            <a:ext cx="861230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October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replaces the annual requirement to review the Other Binding Documents List with a four-year review cycle, and reflects additions of Protocol Sections.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6/9/22, PRS voted unanimously to recommend approval of NPRR1137 as revised by PRS.  On 7/13/22, PRS voted unanimously to endorse and forward to TAC the 6/9/22 PRS Report and 6/17/22 Impact Analysis for NPRR1137.</a:t>
            </a:r>
          </a:p>
        </p:txBody>
      </p:sp>
    </p:spTree>
    <p:extLst>
      <p:ext uri="{BB962C8B-B14F-4D97-AF65-F5344CB8AC3E}">
        <p14:creationId xmlns:p14="http://schemas.microsoft.com/office/powerpoint/2010/main" val="2368256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NPRR1142, ERS Changes to Reflect Updated PUCT Rule Changes re SUBST. R. 25.507 – URGENT [ERCOT]</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August 26,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$10K and $20K (O&amp;M); no impacts to ERCOT staffing; impacts to Market Operation Systems and Data Management &amp; Analytic Systems; E</a:t>
            </a:r>
            <a:r>
              <a:rPr lang="x-none" sz="1800" dirty="0">
                <a:effectLst/>
                <a:latin typeface="+mn-lt"/>
                <a:ea typeface="Times New Roman" panose="02020603050405020304" pitchFamily="18" charset="0"/>
              </a:rPr>
              <a:t>RCOT business processes </a:t>
            </a:r>
            <a:r>
              <a:rPr lang="en-US" sz="1800" dirty="0">
                <a:effectLst/>
                <a:latin typeface="+mn-lt"/>
                <a:ea typeface="Times New Roman" panose="02020603050405020304" pitchFamily="18" charset="0"/>
              </a:rPr>
              <a:t>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increases the annual budget for the ERS, allows ERCOT the flexibility to contract ERS for up to 24 hours in an ERS Standard Contract Term, and makes other administrative changes to the ERS program.</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7/22/22, PRS voted to grant NPRR1142 Urgent status; to recommend approval of NPRR1142 as submitted; and to forward to TAC NPRR1142 and the 7/14/22 Impact Analysis with a proposed effective date of August 26, 2022.  There was one opposing vote from the Independent Power Marketer (IPM) (Morgan Stanley) Market Segment.</a:t>
            </a:r>
          </a:p>
        </p:txBody>
      </p:sp>
    </p:spTree>
    <p:extLst>
      <p:ext uri="{BB962C8B-B14F-4D97-AF65-F5344CB8AC3E}">
        <p14:creationId xmlns:p14="http://schemas.microsoft.com/office/powerpoint/2010/main" val="805399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SCR822, Create Daily Energy Storage Integration Report and Dashboard [Reliant]</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Upon system implementation – Priority 2022; Rank 3620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$60K and $90K; no impacts to ERCOT staffing; impacts to Content Delivery Systems, Data Management &amp; Analytic Systems, Energy Management Systems, ERCOT Website and MIS Systems, and Channel Management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ERCOT grid operations and practices will be updated.</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SCR creates a new daily integration report and dashboard for Energy Storage Resources (ESRs), similar to the current integration reports and dashboards for wind and solar.</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6/9/22, PRS voted unanimously to recommend approval of SCR822 as submitted.  On 7/13/22, PRS voted unanimously to endorse and forward to TAC the 6/9/22 PRS Report and 7/13/22 Impact Analysis for SCR822 with a recommended priority of 2022 and rank of 3620.</a:t>
            </a:r>
          </a:p>
        </p:txBody>
      </p:sp>
    </p:spTree>
    <p:extLst>
      <p:ext uri="{BB962C8B-B14F-4D97-AF65-F5344CB8AC3E}">
        <p14:creationId xmlns:p14="http://schemas.microsoft.com/office/powerpoint/2010/main" val="3675322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2022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Various Dates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4/5 – 4/7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NPRR1054</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NPRR1092</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NOGRR191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NOGRR198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MarkeTrak User Interface Refresh</a:t>
                      </a:r>
                      <a:endParaRPr kumimoji="0" lang="en-US" sz="8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NPRR935</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NOGRR239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NPRR987</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r>
                        <a:rPr kumimoji="0" lang="en-US" sz="900" b="0" i="0" u="none" strike="noStrike" cap="none" normalizeH="0" baseline="0" dirty="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FFRA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NPRR1120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6161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2706469"/>
            <a:ext cx="1517904"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March Go-Live</a:t>
            </a:r>
          </a:p>
        </p:txBody>
      </p:sp>
      <p:sp>
        <p:nvSpPr>
          <p:cNvPr id="20" name="TextBox 12">
            <a:extLst>
              <a:ext uri="{FF2B5EF4-FFF2-40B4-BE49-F238E27FC236}">
                <a16:creationId xmlns:a16="http://schemas.microsoft.com/office/drawing/2014/main" id="{90D0A3E3-81C0-4479-B6A5-5D45DF0A83DC}"/>
              </a:ext>
            </a:extLst>
          </p:cNvPr>
          <p:cNvSpPr txBox="1">
            <a:spLocks noChangeArrowheads="1"/>
          </p:cNvSpPr>
          <p:nvPr/>
        </p:nvSpPr>
        <p:spPr bwMode="auto">
          <a:xfrm>
            <a:off x="7470409" y="3251537"/>
            <a:ext cx="1517904" cy="93871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a:ln>
                  <a:noFill/>
                </a:ln>
                <a:solidFill>
                  <a:prstClr val="black"/>
                </a:solidFill>
                <a:effectLst/>
                <a:uLnTx/>
                <a:uFillTx/>
                <a:latin typeface="Arial" charset="0"/>
                <a:ea typeface="+mn-ea"/>
                <a:cs typeface="+mn-cs"/>
              </a:rPr>
              <a:t>ECRS project started in 1/2022 with a go-live target prior to the EMS Freeze</a:t>
            </a:r>
            <a:endParaRPr kumimoji="0" lang="en-US" sz="11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7250042" y="4567535"/>
            <a:ext cx="1739834"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charset="0"/>
                <a:ea typeface="+mn-ea"/>
                <a:cs typeface="+mn-cs"/>
              </a:rPr>
              <a:t>May 2023 – Jan. 2024</a:t>
            </a:r>
          </a:p>
        </p:txBody>
      </p:sp>
      <p:sp>
        <p:nvSpPr>
          <p:cNvPr id="31" name="TextBox 30">
            <a:extLst>
              <a:ext uri="{FF2B5EF4-FFF2-40B4-BE49-F238E27FC236}">
                <a16:creationId xmlns:a16="http://schemas.microsoft.com/office/drawing/2014/main" id="{FAFD570D-FC2B-499D-ABED-C30625E18FC6}"/>
              </a:ext>
            </a:extLst>
          </p:cNvPr>
          <p:cNvSpPr txBox="1"/>
          <p:nvPr/>
        </p:nvSpPr>
        <p:spPr>
          <a:xfrm>
            <a:off x="7157535" y="1359166"/>
            <a:ext cx="370549" cy="271612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183322" y="2891844"/>
            <a:ext cx="99578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DGR/DESR</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594970"/>
            <a:ext cx="250530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NPRR935(b) – New solar forecasts and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NPRR987(a)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ESR Contribution to PRC </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NPRR1002(a)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Charging Restrictions in 	Emergency Conditions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NPRR1092(a) – RUC offer floor change</a:t>
            </a:r>
          </a:p>
        </p:txBody>
      </p:sp>
      <p:sp>
        <p:nvSpPr>
          <p:cNvPr id="34" name="TextBox 12">
            <a:extLst>
              <a:ext uri="{FF2B5EF4-FFF2-40B4-BE49-F238E27FC236}">
                <a16:creationId xmlns:a16="http://schemas.microsoft.com/office/drawing/2014/main" id="{CE0C8AE6-860B-445E-B2AB-379DA8C8C9D5}"/>
              </a:ext>
            </a:extLst>
          </p:cNvPr>
          <p:cNvSpPr txBox="1">
            <a:spLocks noChangeArrowheads="1"/>
          </p:cNvSpPr>
          <p:nvPr/>
        </p:nvSpPr>
        <p:spPr bwMode="auto">
          <a:xfrm>
            <a:off x="7465199" y="2487049"/>
            <a:ext cx="1522277"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SCR789 Ph2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Late 2022</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890442">
                  <a:extLst>
                    <a:ext uri="{9D8B030D-6E8A-4147-A177-3AD203B41FA5}">
                      <a16:colId xmlns:a16="http://schemas.microsoft.com/office/drawing/2014/main" val="20000"/>
                    </a:ext>
                  </a:extLst>
                </a:gridCol>
                <a:gridCol w="7908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484,825(b),826,829,841,857,879,885,904,918,930,936,941,945,962,963,965,975,995,1004,1006,1007,1019,1023,1026,1030,1032,1034,1040,</a:t>
                      </a:r>
                    </a:p>
                    <a:p>
                      <a:pPr algn="ctr"/>
                      <a:r>
                        <a:rPr lang="en-US" sz="900" b="0" strike="noStrike" kern="1200" baseline="0" dirty="0">
                          <a:solidFill>
                            <a:schemeClr val="tx1"/>
                          </a:solidFill>
                          <a:latin typeface="+mn-lt"/>
                          <a:ea typeface="+mn-ea"/>
                          <a:cs typeface="+mn-cs"/>
                        </a:rPr>
                        <a:t>1057,1063,1077,1090,1092(b),1105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799,805,807,810,812,813,816,818,819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35" name="TextBox 34">
            <a:extLst>
              <a:ext uri="{FF2B5EF4-FFF2-40B4-BE49-F238E27FC236}">
                <a16:creationId xmlns:a16="http://schemas.microsoft.com/office/drawing/2014/main" id="{3860C0A6-4EEB-4927-A324-0A45CB5BF0F1}"/>
              </a:ext>
            </a:extLst>
          </p:cNvPr>
          <p:cNvSpPr txBox="1"/>
          <p:nvPr/>
        </p:nvSpPr>
        <p:spPr>
          <a:xfrm>
            <a:off x="5701756" y="1361154"/>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37" name="TextBox 36">
            <a:extLst>
              <a:ext uri="{FF2B5EF4-FFF2-40B4-BE49-F238E27FC236}">
                <a16:creationId xmlns:a16="http://schemas.microsoft.com/office/drawing/2014/main" id="{7F39025C-9B89-4268-9923-9C14C61F09D8}"/>
              </a:ext>
            </a:extLst>
          </p:cNvPr>
          <p:cNvSpPr txBox="1"/>
          <p:nvPr/>
        </p:nvSpPr>
        <p:spPr>
          <a:xfrm>
            <a:off x="1271463" y="1799349"/>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p:txBody>
      </p:sp>
      <p:sp>
        <p:nvSpPr>
          <p:cNvPr id="39" name="TextBox 38">
            <a:extLst>
              <a:ext uri="{FF2B5EF4-FFF2-40B4-BE49-F238E27FC236}">
                <a16:creationId xmlns:a16="http://schemas.microsoft.com/office/drawing/2014/main" id="{FA943662-C4C1-42EA-AC48-DAABC68A57CE}"/>
              </a:ext>
            </a:extLst>
          </p:cNvPr>
          <p:cNvSpPr txBox="1"/>
          <p:nvPr/>
        </p:nvSpPr>
        <p:spPr>
          <a:xfrm>
            <a:off x="1297212" y="137210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1" name="TextBox 12">
            <a:extLst>
              <a:ext uri="{FF2B5EF4-FFF2-40B4-BE49-F238E27FC236}">
                <a16:creationId xmlns:a16="http://schemas.microsoft.com/office/drawing/2014/main" id="{8EE7D6DF-0F7B-475F-9021-F58A4E3A0A93}"/>
              </a:ext>
            </a:extLst>
          </p:cNvPr>
          <p:cNvSpPr txBox="1">
            <a:spLocks noChangeArrowheads="1"/>
          </p:cNvSpPr>
          <p:nvPr/>
        </p:nvSpPr>
        <p:spPr bwMode="auto">
          <a:xfrm>
            <a:off x="4620946" y="4313619"/>
            <a:ext cx="2586466" cy="71558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50" b="1" i="0" u="none" strike="noStrike" kern="1200" cap="none" spc="0" normalizeH="0" baseline="0" noProof="0" dirty="0">
                <a:ln>
                  <a:noFill/>
                </a:ln>
                <a:solidFill>
                  <a:prstClr val="black"/>
                </a:solidFill>
                <a:effectLst/>
                <a:uLnTx/>
                <a:uFillTx/>
                <a:latin typeface="Arial" charset="0"/>
                <a:ea typeface="+mn-ea"/>
                <a:cs typeface="+mn-cs"/>
              </a:rPr>
              <a:t>NPRR1120 Firm Fuel Supply Serv</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0" u="none" strike="noStrike" kern="1200" cap="none" spc="0" normalizeH="0" baseline="0" noProof="0" dirty="0">
              <a:ln>
                <a:noFill/>
              </a:ln>
              <a:solidFill>
                <a:prstClr val="black"/>
              </a:solidFill>
              <a:effectLst/>
              <a:uLnTx/>
              <a:uFillTx/>
              <a:latin typeface="Arial" charset="0"/>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Issue RFP no later than 8/1/2022</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Contracts start in November</a:t>
            </a:r>
          </a:p>
        </p:txBody>
      </p:sp>
      <p:sp>
        <p:nvSpPr>
          <p:cNvPr id="44" name="TextBox 12">
            <a:extLst>
              <a:ext uri="{FF2B5EF4-FFF2-40B4-BE49-F238E27FC236}">
                <a16:creationId xmlns:a16="http://schemas.microsoft.com/office/drawing/2014/main" id="{F27A6DBD-3394-4702-8BAE-1D263496CFF9}"/>
              </a:ext>
            </a:extLst>
          </p:cNvPr>
          <p:cNvSpPr txBox="1">
            <a:spLocks noChangeArrowheads="1"/>
          </p:cNvSpPr>
          <p:nvPr/>
        </p:nvSpPr>
        <p:spPr bwMode="auto">
          <a:xfrm>
            <a:off x="3118104" y="4218801"/>
            <a:ext cx="144765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6/4 – </a:t>
            </a:r>
            <a:r>
              <a:rPr kumimoji="0" lang="en-US" sz="1200" b="1" i="0" u="none" strike="noStrike" kern="0" cap="none" spc="0" normalizeH="0" baseline="0" noProof="0" dirty="0">
                <a:ln>
                  <a:noFill/>
                </a:ln>
                <a:solidFill>
                  <a:prstClr val="black"/>
                </a:solidFill>
                <a:effectLst/>
                <a:uLnTx/>
                <a:uFillTx/>
                <a:latin typeface="Arial" charset="0"/>
                <a:ea typeface="+mn-ea"/>
                <a:cs typeface="+mn-cs"/>
              </a:rPr>
              <a:t>6/6</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5" name="TextBox 12">
            <a:extLst>
              <a:ext uri="{FF2B5EF4-FFF2-40B4-BE49-F238E27FC236}">
                <a16:creationId xmlns:a16="http://schemas.microsoft.com/office/drawing/2014/main" id="{BEA8AD31-63DF-4AB9-B1FF-AD64C697916A}"/>
              </a:ext>
            </a:extLst>
          </p:cNvPr>
          <p:cNvSpPr txBox="1">
            <a:spLocks noChangeArrowheads="1"/>
          </p:cNvSpPr>
          <p:nvPr/>
        </p:nvSpPr>
        <p:spPr bwMode="auto">
          <a:xfrm>
            <a:off x="4573748" y="3270146"/>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7/1</a:t>
            </a:r>
          </a:p>
        </p:txBody>
      </p:sp>
      <p:sp>
        <p:nvSpPr>
          <p:cNvPr id="47" name="TextBox 12">
            <a:extLst>
              <a:ext uri="{FF2B5EF4-FFF2-40B4-BE49-F238E27FC236}">
                <a16:creationId xmlns:a16="http://schemas.microsoft.com/office/drawing/2014/main" id="{0A570746-F7BB-4539-B22F-9B4D7B8F1C49}"/>
              </a:ext>
            </a:extLst>
          </p:cNvPr>
          <p:cNvSpPr txBox="1">
            <a:spLocks noChangeArrowheads="1"/>
          </p:cNvSpPr>
          <p:nvPr/>
        </p:nvSpPr>
        <p:spPr bwMode="auto">
          <a:xfrm>
            <a:off x="1601129" y="4142601"/>
            <a:ext cx="151070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5/13</a:t>
            </a:r>
          </a:p>
        </p:txBody>
      </p:sp>
      <p:sp>
        <p:nvSpPr>
          <p:cNvPr id="48" name="TextBox 47">
            <a:extLst>
              <a:ext uri="{FF2B5EF4-FFF2-40B4-BE49-F238E27FC236}">
                <a16:creationId xmlns:a16="http://schemas.microsoft.com/office/drawing/2014/main" id="{BA54BB81-C4CA-4858-B2A6-33A342EEDFE4}"/>
              </a:ext>
            </a:extLst>
          </p:cNvPr>
          <p:cNvSpPr txBox="1"/>
          <p:nvPr/>
        </p:nvSpPr>
        <p:spPr>
          <a:xfrm>
            <a:off x="4266840" y="1363013"/>
            <a:ext cx="370549" cy="286232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3" name="TextBox 42">
            <a:extLst>
              <a:ext uri="{FF2B5EF4-FFF2-40B4-BE49-F238E27FC236}">
                <a16:creationId xmlns:a16="http://schemas.microsoft.com/office/drawing/2014/main" id="{EC833306-182F-453A-AD05-51402D04CFF1}"/>
              </a:ext>
            </a:extLst>
          </p:cNvPr>
          <p:cNvSpPr txBox="1"/>
          <p:nvPr/>
        </p:nvSpPr>
        <p:spPr>
          <a:xfrm>
            <a:off x="2781014" y="4434246"/>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9" name="TextBox 48">
            <a:extLst>
              <a:ext uri="{FF2B5EF4-FFF2-40B4-BE49-F238E27FC236}">
                <a16:creationId xmlns:a16="http://schemas.microsoft.com/office/drawing/2014/main" id="{280ADB21-4500-405A-9151-FC206A9AC628}"/>
              </a:ext>
            </a:extLst>
          </p:cNvPr>
          <p:cNvSpPr txBox="1"/>
          <p:nvPr/>
        </p:nvSpPr>
        <p:spPr>
          <a:xfrm>
            <a:off x="4237784" y="464447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0" name="TextBox 49">
            <a:extLst>
              <a:ext uri="{FF2B5EF4-FFF2-40B4-BE49-F238E27FC236}">
                <a16:creationId xmlns:a16="http://schemas.microsoft.com/office/drawing/2014/main" id="{0F180DDC-31F0-4FDE-9149-5350629C28EA}"/>
              </a:ext>
            </a:extLst>
          </p:cNvPr>
          <p:cNvSpPr txBox="1"/>
          <p:nvPr/>
        </p:nvSpPr>
        <p:spPr>
          <a:xfrm>
            <a:off x="8659700" y="135432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p:txBody>
      </p:sp>
      <p:sp>
        <p:nvSpPr>
          <p:cNvPr id="56" name="TextBox 12">
            <a:extLst>
              <a:ext uri="{FF2B5EF4-FFF2-40B4-BE49-F238E27FC236}">
                <a16:creationId xmlns:a16="http://schemas.microsoft.com/office/drawing/2014/main" id="{D0B54A94-E156-4367-B642-F8C3A3B97E4E}"/>
              </a:ext>
            </a:extLst>
          </p:cNvPr>
          <p:cNvSpPr txBox="1">
            <a:spLocks noChangeArrowheads="1"/>
          </p:cNvSpPr>
          <p:nvPr/>
        </p:nvSpPr>
        <p:spPr bwMode="auto">
          <a:xfrm>
            <a:off x="6017587" y="26186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10/13</a:t>
            </a:r>
          </a:p>
        </p:txBody>
      </p:sp>
      <p:cxnSp>
        <p:nvCxnSpPr>
          <p:cNvPr id="7" name="Straight Arrow Connector 6">
            <a:extLst>
              <a:ext uri="{FF2B5EF4-FFF2-40B4-BE49-F238E27FC236}">
                <a16:creationId xmlns:a16="http://schemas.microsoft.com/office/drawing/2014/main" id="{99B9C6D4-11C5-47F2-9A77-D346BD8B2C81}"/>
              </a:ext>
            </a:extLst>
          </p:cNvPr>
          <p:cNvCxnSpPr/>
          <p:nvPr/>
        </p:nvCxnSpPr>
        <p:spPr>
          <a:xfrm>
            <a:off x="6705600" y="2057400"/>
            <a:ext cx="0" cy="4750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C9A94A39-F269-4008-BF6D-A1AB4E265B9E}"/>
              </a:ext>
            </a:extLst>
          </p:cNvPr>
          <p:cNvSpPr txBox="1"/>
          <p:nvPr/>
        </p:nvSpPr>
        <p:spPr>
          <a:xfrm>
            <a:off x="5686139" y="3549114"/>
            <a:ext cx="370549"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7" name="TextBox 56">
            <a:extLst>
              <a:ext uri="{FF2B5EF4-FFF2-40B4-BE49-F238E27FC236}">
                <a16:creationId xmlns:a16="http://schemas.microsoft.com/office/drawing/2014/main" id="{FD05E216-7450-46DA-A74B-B3195AE447BD}"/>
              </a:ext>
            </a:extLst>
          </p:cNvPr>
          <p:cNvSpPr txBox="1"/>
          <p:nvPr/>
        </p:nvSpPr>
        <p:spPr>
          <a:xfrm>
            <a:off x="2815286" y="2896899"/>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Tree>
    <p:extLst>
      <p:ext uri="{BB962C8B-B14F-4D97-AF65-F5344CB8AC3E}">
        <p14:creationId xmlns:p14="http://schemas.microsoft.com/office/powerpoint/2010/main" val="399341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600"/>
              </a:spcAft>
            </a:pPr>
            <a:r>
              <a:rPr lang="en-US" b="0" dirty="0"/>
              <a:t>NPRR1133, Clarify Responsibilities for Submission of Planning Model Data for DC Ties [ERCOT]</a:t>
            </a:r>
          </a:p>
          <a:p>
            <a:pPr>
              <a:spcAft>
                <a:spcPts val="600"/>
              </a:spcAft>
            </a:pPr>
            <a:r>
              <a:rPr lang="en-US" b="0" dirty="0"/>
              <a:t>NPRR1134, Related to RMGRR168, Modify ERCOT’s Mass Transition Responsibilities [TX SET]</a:t>
            </a:r>
          </a:p>
          <a:p>
            <a:pPr>
              <a:spcAft>
                <a:spcPts val="600"/>
              </a:spcAft>
            </a:pPr>
            <a:r>
              <a:rPr lang="en-US" b="0" dirty="0"/>
              <a:t>NPRR1137, Updates to Section 1.1 to Modify the OBD List Review Timeline and Other Clarifications [Residential Consumer]</a:t>
            </a:r>
          </a:p>
          <a:p>
            <a:pPr>
              <a:spcAft>
                <a:spcPts val="600"/>
              </a:spcAft>
            </a:pPr>
            <a:endParaRPr lang="en-US" b="0" dirty="0"/>
          </a:p>
          <a:p>
            <a:pPr>
              <a:spcAft>
                <a:spcPts val="600"/>
              </a:spcAft>
            </a:pPr>
            <a:endParaRPr lang="en-US" b="0" dirty="0"/>
          </a:p>
          <a:p>
            <a:pPr>
              <a:spcAft>
                <a:spcPts val="600"/>
              </a:spcAft>
            </a:pPr>
            <a:endParaRPr lang="en-US" b="0" dirty="0"/>
          </a:p>
          <a:p>
            <a:pPr marL="457200" lvl="1" indent="0">
              <a:buNone/>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pPr>
              <a:spcBef>
                <a:spcPts val="300"/>
              </a:spcBef>
              <a:spcAft>
                <a:spcPts val="300"/>
              </a:spcAft>
            </a:pPr>
            <a:r>
              <a:rPr lang="en-US" b="0" dirty="0"/>
              <a:t>NPRR1085, Ensuring Continuous Validity of Physical Responsive Capability (PRC) and Dispatch through Timely Changes to Resource Telemetry and Current Operating Plans (COPs) [ERCOT]</a:t>
            </a:r>
          </a:p>
          <a:p>
            <a:pPr lvl="1">
              <a:spcBef>
                <a:spcPts val="300"/>
              </a:spcBef>
              <a:spcAft>
                <a:spcPts val="600"/>
              </a:spcAft>
            </a:pPr>
            <a:r>
              <a:rPr lang="en-US" dirty="0"/>
              <a:t>IA:  Between $100K and $150K		Priority 2022; Rank 2525</a:t>
            </a:r>
            <a:endParaRPr lang="en-US" b="0" dirty="0"/>
          </a:p>
          <a:p>
            <a:pPr>
              <a:spcBef>
                <a:spcPts val="300"/>
              </a:spcBef>
              <a:spcAft>
                <a:spcPts val="300"/>
              </a:spcAft>
            </a:pPr>
            <a:r>
              <a:rPr lang="en-US" b="0" dirty="0"/>
              <a:t>NPRR1135, Add On-Line Status Check for Resources Telemetering OFFNS for Ancillary Service Imbalance Settlements [ERCOT]</a:t>
            </a:r>
          </a:p>
          <a:p>
            <a:pPr lvl="1">
              <a:spcBef>
                <a:spcPts val="300"/>
              </a:spcBef>
              <a:spcAft>
                <a:spcPts val="600"/>
              </a:spcAft>
            </a:pPr>
            <a:r>
              <a:rPr lang="en-US" dirty="0"/>
              <a:t>IA:  Between $15K and $25K			Priority 2022; Rank 3610</a:t>
            </a:r>
            <a:endParaRPr lang="en-US" b="0" dirty="0"/>
          </a:p>
          <a:p>
            <a:pPr>
              <a:spcBef>
                <a:spcPts val="300"/>
              </a:spcBef>
              <a:spcAft>
                <a:spcPts val="300"/>
              </a:spcAft>
            </a:pPr>
            <a:r>
              <a:rPr lang="en-US" b="0" dirty="0"/>
              <a:t>NPRR1136, Updates to Language Regarding a QSE Moving Ancillary Service Responsibility Between Resources [ERCOT]</a:t>
            </a:r>
          </a:p>
          <a:p>
            <a:pPr lvl="1">
              <a:spcBef>
                <a:spcPts val="300"/>
              </a:spcBef>
              <a:spcAft>
                <a:spcPts val="600"/>
              </a:spcAft>
            </a:pPr>
            <a:r>
              <a:rPr lang="en-US" dirty="0"/>
              <a:t>IA:  Between $15K and $25K			Priority 2023; Rank 3720</a:t>
            </a:r>
            <a:endParaRPr lang="en-US" b="0" dirty="0"/>
          </a:p>
          <a:p>
            <a:pPr>
              <a:spcBef>
                <a:spcPts val="300"/>
              </a:spcBef>
              <a:spcAft>
                <a:spcPts val="300"/>
              </a:spcAft>
            </a:pPr>
            <a:r>
              <a:rPr lang="en-US" b="0" dirty="0"/>
              <a:t>SCR822, Create Daily Energy Storage Integration Report and Dashboard [Reliant]</a:t>
            </a:r>
          </a:p>
          <a:p>
            <a:pPr lvl="1">
              <a:spcBef>
                <a:spcPts val="300"/>
              </a:spcBef>
              <a:spcAft>
                <a:spcPts val="300"/>
              </a:spcAft>
            </a:pPr>
            <a:r>
              <a:rPr lang="en-US" dirty="0"/>
              <a:t>IA:  Between $60K and $90K			Priority 2022; Rank 3620</a:t>
            </a:r>
            <a:endParaRPr lang="en-US" b="0" dirty="0"/>
          </a:p>
          <a:p>
            <a:pPr>
              <a:spcAft>
                <a:spcPts val="600"/>
              </a:spcAft>
            </a:pPr>
            <a:endParaRPr lang="en-US" b="0" dirty="0"/>
          </a:p>
          <a:p>
            <a:pPr>
              <a:spcAft>
                <a:spcPts val="600"/>
              </a:spcAft>
            </a:pPr>
            <a:endParaRPr lang="en-US" b="0" dirty="0"/>
          </a:p>
          <a:p>
            <a:pPr>
              <a:spcAft>
                <a:spcPts val="600"/>
              </a:spcAft>
            </a:pPr>
            <a:endParaRPr lang="en-US" b="0" dirty="0"/>
          </a:p>
          <a:p>
            <a:pPr>
              <a:spcAft>
                <a:spcPts val="600"/>
              </a:spcAft>
            </a:pPr>
            <a:endParaRPr lang="en-US" b="0" dirty="0"/>
          </a:p>
          <a:p>
            <a:pPr marL="457200" lvl="1" indent="0">
              <a:buNone/>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519552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With Opposing Votes (Vote):</a:t>
            </a:r>
          </a:p>
          <a:p>
            <a:pPr>
              <a:spcBef>
                <a:spcPts val="300"/>
              </a:spcBef>
              <a:spcAft>
                <a:spcPts val="300"/>
              </a:spcAft>
            </a:pPr>
            <a:r>
              <a:rPr lang="en-US" b="0" dirty="0"/>
              <a:t>NPRR1142, ERS Changes to Reflect Updated PUCT Rule Changes re SUBST. R. 25.507 – URGENT [ERCOT]</a:t>
            </a:r>
          </a:p>
          <a:p>
            <a:pPr lvl="1">
              <a:spcBef>
                <a:spcPts val="300"/>
              </a:spcBef>
              <a:spcAft>
                <a:spcPts val="300"/>
              </a:spcAft>
            </a:pPr>
            <a:r>
              <a:rPr lang="en-US" dirty="0"/>
              <a:t>IA:  Between $10K and $20K (O&amp;M)		Priority N/A; Rank N/A</a:t>
            </a:r>
            <a:endParaRPr lang="en-US" b="0" dirty="0"/>
          </a:p>
          <a:p>
            <a:pPr>
              <a:spcAft>
                <a:spcPts val="600"/>
              </a:spcAft>
            </a:pPr>
            <a:endParaRPr lang="en-US" b="0" dirty="0"/>
          </a:p>
          <a:p>
            <a:pPr>
              <a:spcAft>
                <a:spcPts val="600"/>
              </a:spcAft>
            </a:pPr>
            <a:endParaRPr lang="en-US" b="0" dirty="0"/>
          </a:p>
          <a:p>
            <a:pPr>
              <a:spcAft>
                <a:spcPts val="600"/>
              </a:spcAft>
            </a:pPr>
            <a:endParaRPr lang="en-US" b="0" dirty="0"/>
          </a:p>
          <a:p>
            <a:pPr marL="457200" lvl="1" indent="0">
              <a:buNone/>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026605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NPRR1085, Ensuring Continuous Validity of Physical Responsive Capability (PRC) and Dispatch through Timely Changes to Resource Telemetry and Current Operating Plans (COPs) [ERCOT]</a:t>
            </a:r>
            <a:endParaRPr lang="en-US" sz="1400" dirty="0"/>
          </a:p>
        </p:txBody>
      </p:sp>
      <p:sp>
        <p:nvSpPr>
          <p:cNvPr id="14339" name="Rectangle 2"/>
          <p:cNvSpPr>
            <a:spLocks noChangeArrowheads="1"/>
          </p:cNvSpPr>
          <p:nvPr/>
        </p:nvSpPr>
        <p:spPr bwMode="auto">
          <a:xfrm>
            <a:off x="190500" y="774492"/>
            <a:ext cx="861230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Upon system implementation – Priority 2022; Rank 2525</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$100K and $150K; no impacts to ERCOT staffing; impacts to </a:t>
            </a:r>
            <a:r>
              <a:rPr lang="x-none" sz="1800" dirty="0">
                <a:effectLst/>
                <a:latin typeface="+mn-lt"/>
                <a:ea typeface="Times New Roman" panose="02020603050405020304" pitchFamily="18" charset="0"/>
              </a:rPr>
              <a:t>Settlements &amp; Billing Systems</a:t>
            </a:r>
            <a:r>
              <a:rPr lang="en-US" sz="1800" dirty="0">
                <a:effectLst/>
                <a:latin typeface="+mn-lt"/>
                <a:ea typeface="Times New Roman" panose="02020603050405020304" pitchFamily="18" charset="0"/>
              </a:rPr>
              <a:t>, </a:t>
            </a:r>
            <a:r>
              <a:rPr lang="x-none" sz="1800" dirty="0">
                <a:effectLst/>
                <a:latin typeface="+mn-lt"/>
                <a:ea typeface="Times New Roman" panose="02020603050405020304" pitchFamily="18" charset="0"/>
              </a:rPr>
              <a:t>Energy Management Systems</a:t>
            </a:r>
            <a:r>
              <a:rPr lang="en-US" sz="1800" dirty="0">
                <a:effectLst/>
                <a:latin typeface="+mn-lt"/>
                <a:ea typeface="Times New Roman" panose="02020603050405020304" pitchFamily="18" charset="0"/>
              </a:rPr>
              <a:t>, Data Management &amp; Analytic Systems, </a:t>
            </a:r>
            <a:r>
              <a:rPr lang="x-none" sz="1800" dirty="0">
                <a:effectLst/>
                <a:latin typeface="+mn-lt"/>
                <a:ea typeface="Times New Roman" panose="02020603050405020304" pitchFamily="18" charset="0"/>
              </a:rPr>
              <a:t>Grid Decision Support Systems</a:t>
            </a:r>
            <a:r>
              <a:rPr lang="en-US" sz="1800" dirty="0">
                <a:effectLst/>
                <a:latin typeface="+mn-lt"/>
                <a:ea typeface="Times New Roman" panose="02020603050405020304" pitchFamily="18" charset="0"/>
              </a:rPr>
              <a:t>, and Market Operations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ERCOT grid operations and practices will be updated.</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improves the validity of the Physical Responsive Capability (PRC) calculation and dispatch by requiring quicker updates by Qualified Scheduling Entities (QSEs) to the telemetered Resource Status, High Sustained Limit (HSL), and other relevant information.</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6/9/22, PRS voted unanimously to recommend approval of NPRR1085 as amended by the 6/7/22 LCRA comments as revised by PRS.  On 7/13/22, PRS voted unanimously to endorse and forward to TAC the 6/9/22 PRS Report as amended by the 7/11/22 ERCOT comments as revised by PRS and 7/5/22 Revised Impact Analysis for NPRR1085 with a recommended priority of 2022 and rank of 2525.</a:t>
            </a:r>
          </a:p>
        </p:txBody>
      </p:sp>
    </p:spTree>
    <p:extLst>
      <p:ext uri="{BB962C8B-B14F-4D97-AF65-F5344CB8AC3E}">
        <p14:creationId xmlns:p14="http://schemas.microsoft.com/office/powerpoint/2010/main" val="1870099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NPRR1133, Clarify Responsibilities for Submission of Planning Model Data for DC Ties [ERCOT]</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NPRR857, Creation of Direct Current Tie Operator Market Participant Role</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(There are no additional impacts to this NPRR beyond what was captured in the Impact Analysis for NPRR857.)</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clarifies the responsibilities of Direct Current Tie (DC Tie) Facility owners and DC Tie Operators (DCTOs) with respect to DC Tie model data.</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6/9/22, PRS voted unanimously to recommend approval of NPRR1133 as submitted.  On 7/13/22, PRS voted unanimously to endorse and forward to TAC the 6/9/22 PRS Report and 5/6/22 Impact Analysis for NPRR1133.</a:t>
            </a:r>
          </a:p>
        </p:txBody>
      </p:sp>
    </p:spTree>
    <p:extLst>
      <p:ext uri="{BB962C8B-B14F-4D97-AF65-F5344CB8AC3E}">
        <p14:creationId xmlns:p14="http://schemas.microsoft.com/office/powerpoint/2010/main" val="2220505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NPRR1134, Related to RMGRR168, Modify ERCOT’s Mass Transition Responsibilities [TX SET]</a:t>
            </a:r>
            <a:endParaRPr lang="en-US" sz="1800" dirty="0"/>
          </a:p>
        </p:txBody>
      </p:sp>
      <p:sp>
        <p:nvSpPr>
          <p:cNvPr id="14339" name="Rectangle 2"/>
          <p:cNvSpPr>
            <a:spLocks noChangeArrowheads="1"/>
          </p:cNvSpPr>
          <p:nvPr/>
        </p:nvSpPr>
        <p:spPr bwMode="auto">
          <a:xfrm>
            <a:off x="190500" y="774492"/>
            <a:ext cx="861230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a:t>
            </a:r>
            <a:r>
              <a:rPr lang="x-none" sz="1800" dirty="0">
                <a:effectLst/>
                <a:latin typeface="+mn-lt"/>
                <a:ea typeface="Times New Roman" panose="02020603050405020304" pitchFamily="18" charset="0"/>
              </a:rPr>
              <a:t>Retail Market Guide Revision Request (RMGRR) 168, Modify ERCOT’s Mass Transition Responsibilities</a:t>
            </a:r>
            <a:endParaRPr lang="en-US" sz="1800" dirty="0">
              <a:effectLst/>
              <a:latin typeface="+mn-lt"/>
              <a:ea typeface="Times New Roman" panose="02020603050405020304" pitchFamily="18" charset="0"/>
            </a:endParaRP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a:t>
            </a:r>
            <a:r>
              <a:rPr lang="x-none" sz="1800" dirty="0">
                <a:effectLst/>
                <a:latin typeface="+mn-lt"/>
                <a:ea typeface="Times New Roman" panose="02020603050405020304" pitchFamily="18" charset="0"/>
              </a:rPr>
              <a:t>There are no additional impacts to this NPRR beyond what was captured in the Impact Analysis for RMGRR168</a:t>
            </a:r>
            <a:r>
              <a:rPr lang="en-US" sz="1800" dirty="0">
                <a:effectLst/>
                <a:latin typeface="+mn-lt"/>
                <a:ea typeface="Times New Roman" panose="02020603050405020304" pitchFamily="18" charset="0"/>
              </a:rPr>
              <a:t>.)</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synchronizes ERCOT’s role and responsibilities with current market transactional solutions by removing the negative impacts experienced by Customers when their switch transactions are executed within the 60 days following a Mass Transition event as described in the P.U.C. SUBST. R. 25.43, Provider of Last Resort (POLR).  </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6/9/22, PRS voted unanimously to recommend approval of NPRR1134 as submitted.  On 7/13/22, PRS voted unanimously to endorse and forward to TAC the 6/9/22 PRS Report and 6/14/22 Impact Analysis for NPRR1134.</a:t>
            </a:r>
          </a:p>
        </p:txBody>
      </p:sp>
    </p:spTree>
    <p:extLst>
      <p:ext uri="{BB962C8B-B14F-4D97-AF65-F5344CB8AC3E}">
        <p14:creationId xmlns:p14="http://schemas.microsoft.com/office/powerpoint/2010/main" val="4219340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NPRR1135, Add On-Line Status Check for Resources Telemetering OFFNS for Ancillary Service Imbalance Settlements [ERCOT]</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Upon system implementation – Priority 2022; Rank 3610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$15K and $25K; no impacts to ERCOT staffing; impacts to </a:t>
            </a:r>
            <a:r>
              <a:rPr lang="x-none" sz="1800" dirty="0">
                <a:effectLst/>
                <a:latin typeface="+mn-lt"/>
                <a:ea typeface="Times New Roman" panose="02020603050405020304" pitchFamily="18" charset="0"/>
              </a:rPr>
              <a:t>Energy Management Systems</a:t>
            </a:r>
            <a:r>
              <a:rPr lang="en-US" sz="1800" dirty="0">
                <a:effectLst/>
                <a:latin typeface="+mn-lt"/>
                <a:ea typeface="Times New Roman" panose="02020603050405020304" pitchFamily="18" charset="0"/>
              </a:rPr>
              <a:t>;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modifies the definition of the Real-Time Generation Resources with an Off-Line Non-Spin Schedule (RTOFFNSHSL) to allow non-zero values for this billing determinant only if the Resource was Off-Line when it telemetered OFFNS.  This is to ensure accurate Settlement in the scenario where an On-Line Resource erroneously telemetered OFFNS.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6/9/22, PRS voted unanimously to recommend approval of NPRR1135 as submitted.  On 7/13/22, PRS voted unanimously to endorse and forward to TAC the 6/9/22 PRS Report and 5/17/22 Impact Analysis for NPRR1135 with a recommended priority of 2022 and rank of 3610.</a:t>
            </a:r>
          </a:p>
        </p:txBody>
      </p:sp>
    </p:spTree>
    <p:extLst>
      <p:ext uri="{BB962C8B-B14F-4D97-AF65-F5344CB8AC3E}">
        <p14:creationId xmlns:p14="http://schemas.microsoft.com/office/powerpoint/2010/main" val="360071158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9433</TotalTime>
  <Words>2203</Words>
  <Application>Microsoft Office PowerPoint</Application>
  <PresentationFormat>On-screen Show (4:3)</PresentationFormat>
  <Paragraphs>303</Paragraphs>
  <Slides>14</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Appendix</vt:lpstr>
      <vt:lpstr>NPRR1085, Ensuring Continuous Validity of Physical Responsive Capability (PRC) and Dispatch through Timely Changes to Resource Telemetry and Current Operating Plans (COPs) [ERCOT]</vt:lpstr>
      <vt:lpstr>NPRR1133, Clarify Responsibilities for Submission of Planning Model Data for DC Ties [ERCOT]</vt:lpstr>
      <vt:lpstr>NPRR1134, Related to RMGRR168, Modify ERCOT’s Mass Transition Responsibilities [TX SET]</vt:lpstr>
      <vt:lpstr>NPRR1135, Add On-Line Status Check for Resources Telemetering OFFNS for Ancillary Service Imbalance Settlements [ERCOT]</vt:lpstr>
      <vt:lpstr>NPRR1136, Updates to Language Regarding a QSE Moving Ancillary Service Responsibility Between Resources [ERCOT]</vt:lpstr>
      <vt:lpstr>NPRR1137, Updates to Section 1.1 to Modify the OBD List Review Timeline and Other Clarifications [Eric Winters Goff LLC]</vt:lpstr>
      <vt:lpstr>NPRR1142, ERS Changes to Reflect Updated PUCT Rule Changes re SUBST. R. 25.507 – URGENT [ERCOT]</vt:lpstr>
      <vt:lpstr>SCR822, Create Daily Energy Storage Integration Report and Dashboard [Reliant]</vt:lpstr>
      <vt:lpstr>2022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Market Rules</cp:lastModifiedBy>
  <cp:revision>584</cp:revision>
  <cp:lastPrinted>2013-01-30T23:16:36Z</cp:lastPrinted>
  <dcterms:created xsi:type="dcterms:W3CDTF">2010-04-12T23:12:02Z</dcterms:created>
  <dcterms:modified xsi:type="dcterms:W3CDTF">2022-07-25T13:30:23Z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